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426" r:id="rId3"/>
    <p:sldId id="424" r:id="rId4"/>
    <p:sldId id="427" r:id="rId5"/>
    <p:sldId id="428" r:id="rId6"/>
    <p:sldId id="421" r:id="rId7"/>
    <p:sldId id="38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D23"/>
    <a:srgbClr val="96C3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4" autoAdjust="0"/>
    <p:restoredTop sz="95533" autoAdjust="0"/>
  </p:normalViewPr>
  <p:slideViewPr>
    <p:cSldViewPr snapToGrid="0" snapToObjects="1">
      <p:cViewPr varScale="1">
        <p:scale>
          <a:sx n="72" d="100"/>
          <a:sy n="72" d="100"/>
        </p:scale>
        <p:origin x="141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D6113-0738-0E4C-8843-F01C65D44B4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08EAD-3861-9041-B4B6-EBA3F8C7FB9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16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259BE-191A-7540-8A8A-1B268F3A236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F6123-84ED-3A44-A0F3-0AE4A94A898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67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F6123-84ED-3A44-A0F3-0AE4A94A89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72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0" y="5265739"/>
            <a:ext cx="9144000" cy="1592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20151203_vhhr_presentatie8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2657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anchor="t"/>
          <a:lstStyle>
            <a:lvl1pPr marL="0" indent="0" algn="ctr">
              <a:buNone/>
              <a:defRPr sz="1800" baseline="0"/>
            </a:lvl1pPr>
          </a:lstStyle>
          <a:p>
            <a:r>
              <a:rPr lang="en-US" dirty="0"/>
              <a:t>Sleep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in het </a:t>
            </a:r>
            <a:r>
              <a:rPr lang="en-US" dirty="0" err="1"/>
              <a:t>grijze</a:t>
            </a:r>
            <a:r>
              <a:rPr lang="en-US" dirty="0"/>
              <a:t> </a:t>
            </a:r>
            <a:r>
              <a:rPr lang="en-US" dirty="0" err="1"/>
              <a:t>vlak</a:t>
            </a:r>
            <a:r>
              <a:rPr lang="en-US" dirty="0"/>
              <a:t> of </a:t>
            </a:r>
            <a:r>
              <a:rPr lang="en-US" dirty="0" err="1"/>
              <a:t>voeg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toe door op het </a:t>
            </a:r>
            <a:r>
              <a:rPr lang="en-US" dirty="0" err="1"/>
              <a:t>icoon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klikken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788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1509712"/>
            <a:ext cx="8369300" cy="684565"/>
          </a:xfrm>
          <a:prstGeom prst="rect">
            <a:avLst/>
          </a:prstGeom>
        </p:spPr>
        <p:txBody>
          <a:bodyPr vert="horz" lIns="0"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800" b="1">
                <a:solidFill>
                  <a:schemeClr val="tx2"/>
                </a:solidFill>
              </a:defRPr>
            </a:lvl2pPr>
            <a:lvl3pPr marL="914400" indent="0">
              <a:buNone/>
              <a:defRPr sz="1800" b="1">
                <a:solidFill>
                  <a:schemeClr val="tx2"/>
                </a:solidFill>
              </a:defRPr>
            </a:lvl3pPr>
            <a:lvl4pPr marL="1371600" indent="0">
              <a:buNone/>
              <a:defRPr sz="1800" b="1">
                <a:solidFill>
                  <a:schemeClr val="tx2"/>
                </a:solidFill>
              </a:defRPr>
            </a:lvl4pPr>
            <a:lvl5pPr marL="1828800" indent="0">
              <a:buNone/>
              <a:defRPr sz="18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Typ hier een titel van de slide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3700" y="2547056"/>
            <a:ext cx="8369300" cy="3372732"/>
          </a:xfrm>
          <a:prstGeom prst="rect">
            <a:avLst/>
          </a:prstGeom>
        </p:spPr>
        <p:txBody>
          <a:bodyPr vert="horz" lIns="0"/>
          <a:lstStyle>
            <a:lvl1pPr marL="0" marR="0" indent="0" algn="l" defTabSz="4572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/>
              <a:t>Typ hier een tekst</a:t>
            </a:r>
          </a:p>
        </p:txBody>
      </p:sp>
    </p:spTree>
    <p:extLst>
      <p:ext uri="{BB962C8B-B14F-4D97-AF65-F5344CB8AC3E}">
        <p14:creationId xmlns:p14="http://schemas.microsoft.com/office/powerpoint/2010/main" val="1076709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1509712"/>
            <a:ext cx="8369300" cy="684565"/>
          </a:xfrm>
          <a:prstGeom prst="rect">
            <a:avLst/>
          </a:prstGeom>
        </p:spPr>
        <p:txBody>
          <a:bodyPr vert="horz" lIns="0"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800" b="1">
                <a:solidFill>
                  <a:schemeClr val="tx2"/>
                </a:solidFill>
              </a:defRPr>
            </a:lvl2pPr>
            <a:lvl3pPr marL="914400" indent="0">
              <a:buNone/>
              <a:defRPr sz="1800" b="1">
                <a:solidFill>
                  <a:schemeClr val="tx2"/>
                </a:solidFill>
              </a:defRPr>
            </a:lvl3pPr>
            <a:lvl4pPr marL="1371600" indent="0">
              <a:buNone/>
              <a:defRPr sz="1800" b="1">
                <a:solidFill>
                  <a:schemeClr val="tx2"/>
                </a:solidFill>
              </a:defRPr>
            </a:lvl4pPr>
            <a:lvl5pPr marL="1828800" indent="0">
              <a:buNone/>
              <a:defRPr sz="18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Typ hier een titel van de slide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3700" y="2547056"/>
            <a:ext cx="8369300" cy="3372732"/>
          </a:xfrm>
          <a:prstGeom prst="rect">
            <a:avLst/>
          </a:prstGeom>
        </p:spPr>
        <p:txBody>
          <a:bodyPr vert="horz" lIns="0"/>
          <a:lstStyle>
            <a:lvl1pPr marL="285750" marR="0" indent="-285750" algn="l" defTabSz="4572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charset="2"/>
              <a:buChar char="§"/>
              <a:tabLst/>
              <a:defRPr sz="1800" baseline="0"/>
            </a:lvl1pPr>
            <a:lvl2pPr marL="914400" indent="-457200" algn="l">
              <a:lnSpc>
                <a:spcPts val="3500"/>
              </a:lnSpc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800" baseline="0"/>
            </a:lvl2pPr>
            <a:lvl3pPr marL="914400" indent="0" algn="l">
              <a:lnSpc>
                <a:spcPts val="3500"/>
              </a:lnSpc>
              <a:spcBef>
                <a:spcPts val="0"/>
              </a:spcBef>
              <a:buClr>
                <a:schemeClr val="accent5"/>
              </a:buClr>
              <a:buSzPct val="75000"/>
              <a:buFont typeface="Wingdings" charset="2"/>
              <a:buNone/>
              <a:defRPr sz="1800" baseline="0"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/>
              <a:t>Typ een tekst</a:t>
            </a:r>
          </a:p>
        </p:txBody>
      </p:sp>
    </p:spTree>
    <p:extLst>
      <p:ext uri="{BB962C8B-B14F-4D97-AF65-F5344CB8AC3E}">
        <p14:creationId xmlns:p14="http://schemas.microsoft.com/office/powerpoint/2010/main" val="2584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ekst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5030788" y="1509712"/>
            <a:ext cx="3732212" cy="44100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/>
            </a:lvl1pPr>
          </a:lstStyle>
          <a:p>
            <a:r>
              <a:rPr lang="en-US" dirty="0"/>
              <a:t>Sleep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in het </a:t>
            </a:r>
            <a:r>
              <a:rPr lang="en-US" dirty="0" err="1"/>
              <a:t>grijze</a:t>
            </a:r>
            <a:r>
              <a:rPr lang="en-US" dirty="0"/>
              <a:t> </a:t>
            </a:r>
            <a:r>
              <a:rPr lang="en-US" dirty="0" err="1"/>
              <a:t>vlak</a:t>
            </a:r>
            <a:r>
              <a:rPr lang="en-US" dirty="0"/>
              <a:t> of </a:t>
            </a:r>
            <a:r>
              <a:rPr lang="en-US" dirty="0" err="1"/>
              <a:t>voeg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toe door op het </a:t>
            </a:r>
            <a:r>
              <a:rPr lang="en-US" dirty="0" err="1"/>
              <a:t>icoon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klikken</a:t>
            </a:r>
            <a:r>
              <a:rPr lang="en-US" dirty="0"/>
              <a:t>.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393700" y="1509712"/>
            <a:ext cx="4206522" cy="684565"/>
          </a:xfrm>
          <a:prstGeom prst="rect">
            <a:avLst/>
          </a:prstGeom>
        </p:spPr>
        <p:txBody>
          <a:bodyPr vert="horz" lIns="0"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800" b="1">
                <a:solidFill>
                  <a:schemeClr val="tx2"/>
                </a:solidFill>
              </a:defRPr>
            </a:lvl2pPr>
            <a:lvl3pPr marL="914400" indent="0">
              <a:buNone/>
              <a:defRPr sz="1800" b="1">
                <a:solidFill>
                  <a:schemeClr val="tx2"/>
                </a:solidFill>
              </a:defRPr>
            </a:lvl3pPr>
            <a:lvl4pPr marL="1371600" indent="0">
              <a:buNone/>
              <a:defRPr sz="1800" b="1">
                <a:solidFill>
                  <a:schemeClr val="tx2"/>
                </a:solidFill>
              </a:defRPr>
            </a:lvl4pPr>
            <a:lvl5pPr marL="1828800" indent="0">
              <a:buNone/>
              <a:defRPr sz="18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Typ hier een titel van de slide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393700" y="2547056"/>
            <a:ext cx="4206522" cy="3372732"/>
          </a:xfrm>
          <a:prstGeom prst="rect">
            <a:avLst/>
          </a:prstGeom>
        </p:spPr>
        <p:txBody>
          <a:bodyPr vert="horz" lIns="0"/>
          <a:lstStyle>
            <a:lvl1pPr marL="0" marR="0" indent="0" algn="l" defTabSz="4572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/>
              <a:t>Typ hier een tekst</a:t>
            </a:r>
          </a:p>
        </p:txBody>
      </p:sp>
    </p:spTree>
    <p:extLst>
      <p:ext uri="{BB962C8B-B14F-4D97-AF65-F5344CB8AC3E}">
        <p14:creationId xmlns:p14="http://schemas.microsoft.com/office/powerpoint/2010/main" val="354415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opsomming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1509712"/>
            <a:ext cx="4206522" cy="684565"/>
          </a:xfrm>
          <a:prstGeom prst="rect">
            <a:avLst/>
          </a:prstGeom>
        </p:spPr>
        <p:txBody>
          <a:bodyPr vert="horz" lIns="0"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800" b="1">
                <a:solidFill>
                  <a:schemeClr val="tx2"/>
                </a:solidFill>
              </a:defRPr>
            </a:lvl2pPr>
            <a:lvl3pPr marL="914400" indent="0">
              <a:buNone/>
              <a:defRPr sz="1800" b="1">
                <a:solidFill>
                  <a:schemeClr val="tx2"/>
                </a:solidFill>
              </a:defRPr>
            </a:lvl3pPr>
            <a:lvl4pPr marL="1371600" indent="0">
              <a:buNone/>
              <a:defRPr sz="1800" b="1">
                <a:solidFill>
                  <a:schemeClr val="tx2"/>
                </a:solidFill>
              </a:defRPr>
            </a:lvl4pPr>
            <a:lvl5pPr marL="1828800" indent="0">
              <a:buNone/>
              <a:defRPr sz="18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Typ hier een titel van de slide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3701" y="2547056"/>
            <a:ext cx="4206522" cy="3372732"/>
          </a:xfrm>
          <a:prstGeom prst="rect">
            <a:avLst/>
          </a:prstGeom>
        </p:spPr>
        <p:txBody>
          <a:bodyPr vert="horz" lIns="0"/>
          <a:lstStyle>
            <a:lvl1pPr marL="285750" marR="0" indent="-285750" algn="l" defTabSz="4572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charset="2"/>
              <a:buChar char="§"/>
              <a:tabLst/>
              <a:defRPr sz="1800" baseline="0"/>
            </a:lvl1pPr>
            <a:lvl2pPr marL="914400" indent="-457200" algn="l">
              <a:lnSpc>
                <a:spcPts val="3500"/>
              </a:lnSpc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800" baseline="0"/>
            </a:lvl2pPr>
            <a:lvl3pPr marL="914400" indent="0" algn="l">
              <a:lnSpc>
                <a:spcPts val="3500"/>
              </a:lnSpc>
              <a:spcBef>
                <a:spcPts val="0"/>
              </a:spcBef>
              <a:buClr>
                <a:schemeClr val="accent5"/>
              </a:buClr>
              <a:buSzPct val="75000"/>
              <a:buFont typeface="Wingdings" charset="2"/>
              <a:buNone/>
              <a:defRPr sz="1800" baseline="0"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/>
              <a:t>Typ een tekst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5030788" y="1509712"/>
            <a:ext cx="3732212" cy="44100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/>
            </a:lvl1pPr>
          </a:lstStyle>
          <a:p>
            <a:r>
              <a:rPr lang="en-US" dirty="0"/>
              <a:t>Sleep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in het </a:t>
            </a:r>
            <a:r>
              <a:rPr lang="en-US" dirty="0" err="1"/>
              <a:t>grijze</a:t>
            </a:r>
            <a:r>
              <a:rPr lang="en-US" dirty="0"/>
              <a:t> </a:t>
            </a:r>
            <a:r>
              <a:rPr lang="en-US" dirty="0" err="1"/>
              <a:t>vlak</a:t>
            </a:r>
            <a:r>
              <a:rPr lang="en-US" dirty="0"/>
              <a:t> of </a:t>
            </a:r>
            <a:r>
              <a:rPr lang="en-US" dirty="0" err="1"/>
              <a:t>voeg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toe door op het </a:t>
            </a:r>
            <a:r>
              <a:rPr lang="en-US" dirty="0" err="1"/>
              <a:t>icoon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klikken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578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beeld 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94463" y="1509712"/>
            <a:ext cx="8368537" cy="37606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/>
            </a:lvl1pPr>
          </a:lstStyle>
          <a:p>
            <a:r>
              <a:rPr lang="en-US" dirty="0"/>
              <a:t>Sleep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in het </a:t>
            </a:r>
            <a:r>
              <a:rPr lang="en-US" dirty="0" err="1"/>
              <a:t>grijze</a:t>
            </a:r>
            <a:r>
              <a:rPr lang="en-US" dirty="0"/>
              <a:t> </a:t>
            </a:r>
            <a:r>
              <a:rPr lang="en-US" dirty="0" err="1"/>
              <a:t>vlak</a:t>
            </a:r>
            <a:r>
              <a:rPr lang="en-US" dirty="0"/>
              <a:t> of </a:t>
            </a:r>
            <a:r>
              <a:rPr lang="en-US" dirty="0" err="1"/>
              <a:t>voeg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toe door op het </a:t>
            </a:r>
            <a:r>
              <a:rPr lang="en-US" dirty="0" err="1"/>
              <a:t>icoon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klikken</a:t>
            </a:r>
            <a:r>
              <a:rPr lang="en-US" dirty="0"/>
              <a:t>.</a:t>
            </a:r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5496278"/>
            <a:ext cx="8369300" cy="458610"/>
          </a:xfrm>
          <a:prstGeom prst="rect">
            <a:avLst/>
          </a:prstGeom>
        </p:spPr>
        <p:txBody>
          <a:bodyPr vert="horz" lIns="0"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800" b="1">
                <a:solidFill>
                  <a:schemeClr val="tx2"/>
                </a:solidFill>
              </a:defRPr>
            </a:lvl2pPr>
            <a:lvl3pPr marL="914400" indent="0">
              <a:buNone/>
              <a:defRPr sz="1800" b="1">
                <a:solidFill>
                  <a:schemeClr val="tx2"/>
                </a:solidFill>
              </a:defRPr>
            </a:lvl3pPr>
            <a:lvl4pPr marL="1371600" indent="0">
              <a:buNone/>
              <a:defRPr sz="1800" b="1">
                <a:solidFill>
                  <a:schemeClr val="tx2"/>
                </a:solidFill>
              </a:defRPr>
            </a:lvl4pPr>
            <a:lvl5pPr marL="1828800" indent="0">
              <a:buNone/>
              <a:defRPr sz="18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Typ hier een titel van de slide</a:t>
            </a:r>
          </a:p>
        </p:txBody>
      </p:sp>
    </p:spTree>
    <p:extLst>
      <p:ext uri="{BB962C8B-B14F-4D97-AF65-F5344CB8AC3E}">
        <p14:creationId xmlns:p14="http://schemas.microsoft.com/office/powerpoint/2010/main" val="378704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5265739"/>
            <a:ext cx="9144000" cy="1592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20151203_vhhr_presentatie8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2657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anchor="t"/>
          <a:lstStyle>
            <a:lvl1pPr marL="0" indent="0" algn="ctr">
              <a:buNone/>
              <a:defRPr sz="1800" baseline="0"/>
            </a:lvl1pPr>
          </a:lstStyle>
          <a:p>
            <a:r>
              <a:rPr lang="en-US" dirty="0"/>
              <a:t>Sleep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in het </a:t>
            </a:r>
            <a:r>
              <a:rPr lang="en-US" dirty="0" err="1"/>
              <a:t>grijze</a:t>
            </a:r>
            <a:r>
              <a:rPr lang="en-US" dirty="0"/>
              <a:t> </a:t>
            </a:r>
            <a:r>
              <a:rPr lang="en-US" dirty="0" err="1"/>
              <a:t>vlak</a:t>
            </a:r>
            <a:r>
              <a:rPr lang="en-US" dirty="0"/>
              <a:t> of </a:t>
            </a:r>
            <a:r>
              <a:rPr lang="en-US" dirty="0" err="1"/>
              <a:t>voeg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toe door op het </a:t>
            </a:r>
            <a:r>
              <a:rPr lang="en-US" dirty="0" err="1"/>
              <a:t>icoon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klikken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368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188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elijkbenige driehoek 5"/>
          <p:cNvSpPr/>
          <p:nvPr/>
        </p:nvSpPr>
        <p:spPr>
          <a:xfrm>
            <a:off x="-1205" y="-1115"/>
            <a:ext cx="9145184" cy="6863692"/>
          </a:xfrm>
          <a:custGeom>
            <a:avLst/>
            <a:gdLst/>
            <a:ahLst/>
            <a:cxnLst/>
            <a:rect l="l" t="t" r="r" b="b"/>
            <a:pathLst>
              <a:path w="9145184" h="5147769">
                <a:moveTo>
                  <a:pt x="4573206" y="2611793"/>
                </a:moveTo>
                <a:lnTo>
                  <a:pt x="4673081" y="5144337"/>
                </a:lnTo>
                <a:lnTo>
                  <a:pt x="4473331" y="5144337"/>
                </a:lnTo>
                <a:close/>
                <a:moveTo>
                  <a:pt x="4571642" y="2577669"/>
                </a:moveTo>
                <a:lnTo>
                  <a:pt x="4568842" y="2582993"/>
                </a:lnTo>
                <a:lnTo>
                  <a:pt x="4572592" y="2595063"/>
                </a:lnTo>
                <a:lnTo>
                  <a:pt x="4576342" y="2582993"/>
                </a:lnTo>
                <a:lnTo>
                  <a:pt x="4573542" y="2577669"/>
                </a:lnTo>
                <a:lnTo>
                  <a:pt x="4576527" y="2582398"/>
                </a:lnTo>
                <a:lnTo>
                  <a:pt x="4577948" y="2577822"/>
                </a:lnTo>
                <a:lnTo>
                  <a:pt x="4576812" y="2582849"/>
                </a:lnTo>
                <a:lnTo>
                  <a:pt x="6195680" y="5147769"/>
                </a:lnTo>
                <a:lnTo>
                  <a:pt x="5925258" y="5147769"/>
                </a:lnTo>
                <a:lnTo>
                  <a:pt x="4576648" y="2583574"/>
                </a:lnTo>
                <a:lnTo>
                  <a:pt x="4573436" y="2597778"/>
                </a:lnTo>
                <a:lnTo>
                  <a:pt x="5365626" y="5147732"/>
                </a:lnTo>
                <a:lnTo>
                  <a:pt x="5148352" y="5147731"/>
                </a:lnTo>
                <a:lnTo>
                  <a:pt x="4572592" y="2601509"/>
                </a:lnTo>
                <a:lnTo>
                  <a:pt x="3996832" y="5147731"/>
                </a:lnTo>
                <a:lnTo>
                  <a:pt x="3779558" y="5147732"/>
                </a:lnTo>
                <a:lnTo>
                  <a:pt x="4571749" y="2597778"/>
                </a:lnTo>
                <a:lnTo>
                  <a:pt x="4568537" y="2583574"/>
                </a:lnTo>
                <a:lnTo>
                  <a:pt x="3219926" y="5147769"/>
                </a:lnTo>
                <a:lnTo>
                  <a:pt x="2949504" y="5147769"/>
                </a:lnTo>
                <a:lnTo>
                  <a:pt x="4568373" y="2582849"/>
                </a:lnTo>
                <a:lnTo>
                  <a:pt x="4567236" y="2577822"/>
                </a:lnTo>
                <a:lnTo>
                  <a:pt x="4568658" y="2582398"/>
                </a:lnTo>
                <a:close/>
                <a:moveTo>
                  <a:pt x="4575557" y="2575085"/>
                </a:moveTo>
                <a:lnTo>
                  <a:pt x="7359080" y="5147393"/>
                </a:lnTo>
                <a:lnTo>
                  <a:pt x="6952676" y="5147393"/>
                </a:lnTo>
                <a:close/>
                <a:moveTo>
                  <a:pt x="4569627" y="2575085"/>
                </a:moveTo>
                <a:lnTo>
                  <a:pt x="2192508" y="5147393"/>
                </a:lnTo>
                <a:lnTo>
                  <a:pt x="1786104" y="5147393"/>
                </a:lnTo>
                <a:close/>
                <a:moveTo>
                  <a:pt x="4575024" y="2574459"/>
                </a:moveTo>
                <a:lnTo>
                  <a:pt x="4578940" y="2575344"/>
                </a:lnTo>
                <a:lnTo>
                  <a:pt x="4578048" y="2574781"/>
                </a:lnTo>
                <a:lnTo>
                  <a:pt x="4579253" y="2575415"/>
                </a:lnTo>
                <a:lnTo>
                  <a:pt x="9145184" y="3607878"/>
                </a:lnTo>
                <a:lnTo>
                  <a:pt x="9145184" y="3994264"/>
                </a:lnTo>
                <a:lnTo>
                  <a:pt x="4580914" y="2576289"/>
                </a:lnTo>
                <a:lnTo>
                  <a:pt x="9144554" y="4976484"/>
                </a:lnTo>
                <a:lnTo>
                  <a:pt x="9144554" y="5147483"/>
                </a:lnTo>
                <a:lnTo>
                  <a:pt x="8654212" y="5147483"/>
                </a:lnTo>
                <a:lnTo>
                  <a:pt x="4579973" y="2575996"/>
                </a:lnTo>
                <a:close/>
                <a:moveTo>
                  <a:pt x="4570160" y="2574459"/>
                </a:moveTo>
                <a:lnTo>
                  <a:pt x="4565211" y="2575996"/>
                </a:lnTo>
                <a:lnTo>
                  <a:pt x="490972" y="5147483"/>
                </a:lnTo>
                <a:lnTo>
                  <a:pt x="629" y="5147483"/>
                </a:lnTo>
                <a:lnTo>
                  <a:pt x="630" y="4976484"/>
                </a:lnTo>
                <a:lnTo>
                  <a:pt x="4564270" y="2576289"/>
                </a:lnTo>
                <a:lnTo>
                  <a:pt x="0" y="3994264"/>
                </a:lnTo>
                <a:lnTo>
                  <a:pt x="0" y="3607878"/>
                </a:lnTo>
                <a:lnTo>
                  <a:pt x="4565931" y="2575415"/>
                </a:lnTo>
                <a:lnTo>
                  <a:pt x="4567137" y="2574781"/>
                </a:lnTo>
                <a:lnTo>
                  <a:pt x="4566244" y="2575344"/>
                </a:lnTo>
                <a:close/>
                <a:moveTo>
                  <a:pt x="630" y="286"/>
                </a:moveTo>
                <a:lnTo>
                  <a:pt x="490972" y="286"/>
                </a:lnTo>
                <a:lnTo>
                  <a:pt x="4565212" y="2571773"/>
                </a:lnTo>
                <a:lnTo>
                  <a:pt x="4567326" y="2572430"/>
                </a:lnTo>
                <a:lnTo>
                  <a:pt x="4569443" y="2572513"/>
                </a:lnTo>
                <a:lnTo>
                  <a:pt x="1786104" y="376"/>
                </a:lnTo>
                <a:lnTo>
                  <a:pt x="2192508" y="376"/>
                </a:lnTo>
                <a:lnTo>
                  <a:pt x="4569471" y="2572514"/>
                </a:lnTo>
                <a:lnTo>
                  <a:pt x="4571301" y="2572587"/>
                </a:lnTo>
                <a:lnTo>
                  <a:pt x="4569599" y="2572654"/>
                </a:lnTo>
                <a:lnTo>
                  <a:pt x="4569627" y="2572684"/>
                </a:lnTo>
                <a:lnTo>
                  <a:pt x="4569595" y="2572654"/>
                </a:lnTo>
                <a:lnTo>
                  <a:pt x="4568222" y="2572708"/>
                </a:lnTo>
                <a:lnTo>
                  <a:pt x="4570160" y="2573310"/>
                </a:lnTo>
                <a:lnTo>
                  <a:pt x="4567604" y="2572732"/>
                </a:lnTo>
                <a:lnTo>
                  <a:pt x="4566783" y="2572765"/>
                </a:lnTo>
                <a:lnTo>
                  <a:pt x="4567137" y="2572988"/>
                </a:lnTo>
                <a:lnTo>
                  <a:pt x="4566717" y="2572767"/>
                </a:lnTo>
                <a:lnTo>
                  <a:pt x="1205" y="2752816"/>
                </a:lnTo>
                <a:lnTo>
                  <a:pt x="1205" y="2392358"/>
                </a:lnTo>
                <a:lnTo>
                  <a:pt x="4565974" y="2572377"/>
                </a:lnTo>
                <a:lnTo>
                  <a:pt x="4565931" y="2572354"/>
                </a:lnTo>
                <a:lnTo>
                  <a:pt x="0" y="1539891"/>
                </a:lnTo>
                <a:lnTo>
                  <a:pt x="0" y="1153505"/>
                </a:lnTo>
                <a:lnTo>
                  <a:pt x="4564271" y="2571481"/>
                </a:lnTo>
                <a:lnTo>
                  <a:pt x="630" y="171286"/>
                </a:lnTo>
                <a:close/>
                <a:moveTo>
                  <a:pt x="9144554" y="286"/>
                </a:moveTo>
                <a:lnTo>
                  <a:pt x="9144554" y="171286"/>
                </a:lnTo>
                <a:lnTo>
                  <a:pt x="4580915" y="2571480"/>
                </a:lnTo>
                <a:lnTo>
                  <a:pt x="9145184" y="1153505"/>
                </a:lnTo>
                <a:lnTo>
                  <a:pt x="9145184" y="1539891"/>
                </a:lnTo>
                <a:lnTo>
                  <a:pt x="4579254" y="2572354"/>
                </a:lnTo>
                <a:lnTo>
                  <a:pt x="4579211" y="2572377"/>
                </a:lnTo>
                <a:lnTo>
                  <a:pt x="9143978" y="2392358"/>
                </a:lnTo>
                <a:lnTo>
                  <a:pt x="9143979" y="2752816"/>
                </a:lnTo>
                <a:lnTo>
                  <a:pt x="4578467" y="2572767"/>
                </a:lnTo>
                <a:lnTo>
                  <a:pt x="4578048" y="2572988"/>
                </a:lnTo>
                <a:lnTo>
                  <a:pt x="4578402" y="2572765"/>
                </a:lnTo>
                <a:lnTo>
                  <a:pt x="4577580" y="2572732"/>
                </a:lnTo>
                <a:lnTo>
                  <a:pt x="4575024" y="2573310"/>
                </a:lnTo>
                <a:lnTo>
                  <a:pt x="4576963" y="2572708"/>
                </a:lnTo>
                <a:lnTo>
                  <a:pt x="4575590" y="2572654"/>
                </a:lnTo>
                <a:lnTo>
                  <a:pt x="4575557" y="2572684"/>
                </a:lnTo>
                <a:lnTo>
                  <a:pt x="4575585" y="2572654"/>
                </a:lnTo>
                <a:lnTo>
                  <a:pt x="4573884" y="2572587"/>
                </a:lnTo>
                <a:lnTo>
                  <a:pt x="4575714" y="2572515"/>
                </a:lnTo>
                <a:lnTo>
                  <a:pt x="6952676" y="376"/>
                </a:lnTo>
                <a:lnTo>
                  <a:pt x="7359080" y="376"/>
                </a:lnTo>
                <a:lnTo>
                  <a:pt x="4575742" y="2572513"/>
                </a:lnTo>
                <a:lnTo>
                  <a:pt x="4577858" y="2572430"/>
                </a:lnTo>
                <a:lnTo>
                  <a:pt x="4579973" y="2571773"/>
                </a:lnTo>
                <a:lnTo>
                  <a:pt x="8654212" y="286"/>
                </a:lnTo>
                <a:close/>
                <a:moveTo>
                  <a:pt x="3219926" y="0"/>
                </a:moveTo>
                <a:lnTo>
                  <a:pt x="4568537" y="2564195"/>
                </a:lnTo>
                <a:lnTo>
                  <a:pt x="4571749" y="2549991"/>
                </a:lnTo>
                <a:lnTo>
                  <a:pt x="3779558" y="38"/>
                </a:lnTo>
                <a:lnTo>
                  <a:pt x="3996832" y="38"/>
                </a:lnTo>
                <a:lnTo>
                  <a:pt x="4572260" y="2544793"/>
                </a:lnTo>
                <a:lnTo>
                  <a:pt x="4471935" y="837"/>
                </a:lnTo>
                <a:lnTo>
                  <a:pt x="4674477" y="837"/>
                </a:lnTo>
                <a:lnTo>
                  <a:pt x="4574412" y="2538215"/>
                </a:lnTo>
                <a:lnTo>
                  <a:pt x="5148352" y="38"/>
                </a:lnTo>
                <a:lnTo>
                  <a:pt x="5365626" y="38"/>
                </a:lnTo>
                <a:lnTo>
                  <a:pt x="4574021" y="2548106"/>
                </a:lnTo>
                <a:lnTo>
                  <a:pt x="4573871" y="2551916"/>
                </a:lnTo>
                <a:lnTo>
                  <a:pt x="4576648" y="2564195"/>
                </a:lnTo>
                <a:lnTo>
                  <a:pt x="5925258" y="0"/>
                </a:lnTo>
                <a:lnTo>
                  <a:pt x="6195680" y="0"/>
                </a:lnTo>
                <a:lnTo>
                  <a:pt x="4576812" y="2564920"/>
                </a:lnTo>
                <a:lnTo>
                  <a:pt x="4577948" y="2569947"/>
                </a:lnTo>
                <a:lnTo>
                  <a:pt x="4576527" y="2565371"/>
                </a:lnTo>
                <a:lnTo>
                  <a:pt x="4573542" y="2570100"/>
                </a:lnTo>
                <a:lnTo>
                  <a:pt x="4576342" y="2564777"/>
                </a:lnTo>
                <a:lnTo>
                  <a:pt x="4573699" y="2556271"/>
                </a:lnTo>
                <a:lnTo>
                  <a:pt x="4573206" y="2568777"/>
                </a:lnTo>
                <a:lnTo>
                  <a:pt x="4572575" y="2552763"/>
                </a:lnTo>
                <a:lnTo>
                  <a:pt x="4568842" y="2564777"/>
                </a:lnTo>
                <a:lnTo>
                  <a:pt x="4571642" y="2570100"/>
                </a:lnTo>
                <a:lnTo>
                  <a:pt x="4568658" y="2565371"/>
                </a:lnTo>
                <a:lnTo>
                  <a:pt x="4567236" y="2569947"/>
                </a:lnTo>
                <a:lnTo>
                  <a:pt x="4568373" y="2564920"/>
                </a:lnTo>
                <a:lnTo>
                  <a:pt x="294950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1000"/>
                </a:schemeClr>
              </a:gs>
              <a:gs pos="100000">
                <a:schemeClr val="bg1">
                  <a:alpha val="1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1524001"/>
            <a:ext cx="7315200" cy="1992597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lvl1pPr algn="ctr" rtl="0">
              <a:defRPr sz="4400" b="0" cap="all" baseline="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14400" y="3632200"/>
            <a:ext cx="7315200" cy="1016000"/>
          </a:xfrm>
          <a:prstGeom prst="rect">
            <a:avLst/>
          </a:prstGeom>
        </p:spPr>
        <p:txBody>
          <a:bodyPr rtlCol="0" anchor="t" anchorCtr="0">
            <a:noAutofit/>
          </a:bodyPr>
          <a:lstStyle>
            <a:lvl1pPr marL="0" indent="0" algn="ctr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85801" y="6375400"/>
            <a:ext cx="5562600" cy="195072"/>
          </a:xfrm>
          <a:prstGeom prst="rect">
            <a:avLst/>
          </a:prstGeom>
        </p:spPr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553200" y="6375400"/>
            <a:ext cx="1066800" cy="195072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algn="r"/>
            <a:fld id="{244AD55D-3BC5-4F1C-AC62-8C0830849167}" type="datetime1">
              <a:rPr lang="nl-NL" smtClean="0"/>
              <a:pPr algn="r"/>
              <a:t>9-11-2017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833360" y="6375400"/>
            <a:ext cx="624840" cy="195072"/>
          </a:xfrm>
          <a:prstGeom prst="rect">
            <a:avLst/>
          </a:prstGeom>
        </p:spPr>
        <p:txBody>
          <a:bodyPr rtlCol="0"/>
          <a:lstStyle/>
          <a:p>
            <a:pPr algn="r"/>
            <a:fld id="{E5FD5434-F838-4DD4-A17B-1CB1A1850DF4}" type="slidenum">
              <a:rPr lang="nl-NL" smtClean="0"/>
              <a:pPr algn="r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745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357056"/>
            <a:ext cx="9144000" cy="50094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20151203_vhhr_presentatie9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" y="0"/>
            <a:ext cx="9144000" cy="6858000"/>
          </a:xfrm>
          <a:prstGeom prst="rect">
            <a:avLst/>
          </a:prstGeom>
        </p:spPr>
      </p:pic>
      <p:sp>
        <p:nvSpPr>
          <p:cNvPr id="11" name="Text Placeholder 3"/>
          <p:cNvSpPr txBox="1">
            <a:spLocks/>
          </p:cNvSpPr>
          <p:nvPr/>
        </p:nvSpPr>
        <p:spPr>
          <a:xfrm>
            <a:off x="395385" y="6508576"/>
            <a:ext cx="2236788" cy="236538"/>
          </a:xfrm>
          <a:prstGeom prst="rect">
            <a:avLst/>
          </a:prstGeom>
        </p:spPr>
        <p:txBody>
          <a:bodyPr vert="horz" lIns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 err="1">
                <a:solidFill>
                  <a:srgbClr val="FFFFFF"/>
                </a:solidFill>
              </a:rPr>
              <a:t>Pagina</a:t>
            </a:r>
            <a:r>
              <a:rPr lang="en-US" sz="700" dirty="0">
                <a:solidFill>
                  <a:srgbClr val="FFFFFF"/>
                </a:solidFill>
              </a:rPr>
              <a:t> </a:t>
            </a:r>
            <a:fld id="{0338C4F8-EBE0-FD47-B036-FE13E2DD59A3}" type="slidenum">
              <a:rPr lang="en-US" sz="700" smtClean="0">
                <a:solidFill>
                  <a:srgbClr val="FFFFFF"/>
                </a:solidFill>
              </a:rPr>
              <a:pPr marL="0" indent="0">
                <a:buNone/>
              </a:pPr>
              <a:t>‹nr.›</a:t>
            </a:fld>
            <a:endParaRPr lang="en-US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389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4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8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.kramer@rotterdam.nl" TargetMode="External"/><Relationship Id="rId2" Type="http://schemas.openxmlformats.org/officeDocument/2006/relationships/hyperlink" Target="mailto:ht.vandenberg@rotterdam.n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" b="11"/>
          <a:stretch>
            <a:fillRect/>
          </a:stretch>
        </p:blipFill>
        <p:spPr/>
      </p:pic>
      <p:grpSp>
        <p:nvGrpSpPr>
          <p:cNvPr id="18" name="Group 17"/>
          <p:cNvGrpSpPr/>
          <p:nvPr/>
        </p:nvGrpSpPr>
        <p:grpSpPr>
          <a:xfrm>
            <a:off x="0" y="3913434"/>
            <a:ext cx="9143999" cy="1932560"/>
            <a:chOff x="0" y="3913434"/>
            <a:chExt cx="9143999" cy="1932560"/>
          </a:xfrm>
        </p:grpSpPr>
        <p:sp>
          <p:nvSpPr>
            <p:cNvPr id="19" name="Round Single Corner Rectangle 18"/>
            <p:cNvSpPr/>
            <p:nvPr userDrawn="1"/>
          </p:nvSpPr>
          <p:spPr>
            <a:xfrm>
              <a:off x="0" y="3913434"/>
              <a:ext cx="6778191" cy="1408008"/>
            </a:xfrm>
            <a:prstGeom prst="round1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ound Single Corner Rectangle 19"/>
            <p:cNvSpPr/>
            <p:nvPr userDrawn="1"/>
          </p:nvSpPr>
          <p:spPr>
            <a:xfrm rot="10800000">
              <a:off x="3741119" y="5190304"/>
              <a:ext cx="5402880" cy="655690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3741120" y="5190304"/>
              <a:ext cx="3037072" cy="1311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92657" y="4026963"/>
            <a:ext cx="60089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Veiligheidshuis Rotterdam-Rijnmond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1999" y="4488628"/>
            <a:ext cx="4572001" cy="635685"/>
          </a:xfrm>
          <a:prstGeom prst="rect">
            <a:avLst/>
          </a:prstGeom>
          <a:noFill/>
        </p:spPr>
        <p:txBody>
          <a:bodyPr wrap="square" rtlCol="0" anchor="ctr" anchorCtr="0">
            <a:normAutofit fontScale="40000" lnSpcReduction="20000"/>
          </a:bodyPr>
          <a:lstStyle/>
          <a:p>
            <a:r>
              <a:rPr lang="nl-NL" sz="2500" dirty="0">
                <a:solidFill>
                  <a:srgbClr val="FFFFFF"/>
                </a:solidFill>
              </a:rPr>
              <a:t>Bert van den Berg</a:t>
            </a:r>
          </a:p>
          <a:p>
            <a:r>
              <a:rPr lang="nl-NL" sz="2500" dirty="0">
                <a:solidFill>
                  <a:srgbClr val="FFFFFF"/>
                </a:solidFill>
              </a:rPr>
              <a:t>Astrid Paul</a:t>
            </a:r>
          </a:p>
          <a:p>
            <a:r>
              <a:rPr lang="nl-NL" sz="2500" dirty="0" err="1">
                <a:solidFill>
                  <a:srgbClr val="FFFFFF"/>
                </a:solidFill>
              </a:rPr>
              <a:t>Mascha</a:t>
            </a:r>
            <a:r>
              <a:rPr lang="nl-NL" sz="2500" dirty="0">
                <a:solidFill>
                  <a:srgbClr val="FFFFFF"/>
                </a:solidFill>
              </a:rPr>
              <a:t> Kramer</a:t>
            </a:r>
          </a:p>
          <a:p>
            <a:endParaRPr lang="nl-NL" sz="1600" dirty="0">
              <a:solidFill>
                <a:srgbClr val="FFFFFF"/>
              </a:solidFill>
            </a:endParaRPr>
          </a:p>
          <a:p>
            <a:r>
              <a:rPr lang="nl-NL" sz="1600" dirty="0">
                <a:solidFill>
                  <a:srgbClr val="FFFFFF"/>
                </a:solidFill>
              </a:rPr>
              <a:t>26 oktober 2017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92657" y="463260"/>
            <a:ext cx="8229600" cy="1143000"/>
          </a:xfrm>
          <a:prstGeom prst="rect">
            <a:avLst/>
          </a:prstGeom>
          <a:noFill/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8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>
              <a:defRPr/>
            </a:pPr>
            <a:r>
              <a:rPr lang="nl-NL" sz="6500" b="1" dirty="0">
                <a:ln w="6350"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Huiselijk Geweld</a:t>
            </a:r>
          </a:p>
          <a:p>
            <a:pPr eaLnBrk="0" hangingPunct="0">
              <a:defRPr/>
            </a:pPr>
            <a:r>
              <a:rPr lang="nl-NL" sz="6500" b="1" dirty="0">
                <a:ln w="6350"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Kindermishandeling </a:t>
            </a:r>
          </a:p>
          <a:p>
            <a:pPr eaLnBrk="0" hangingPunct="0">
              <a:defRPr/>
            </a:pPr>
            <a:r>
              <a:rPr lang="nl-NL" sz="6500" b="1" dirty="0">
                <a:ln w="6350"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Stalking</a:t>
            </a:r>
          </a:p>
          <a:p>
            <a:pPr eaLnBrk="0" hangingPunct="0">
              <a:defRPr/>
            </a:pPr>
            <a:endParaRPr lang="nl-NL" sz="7200" b="1" dirty="0">
              <a:ln w="6350">
                <a:noFill/>
              </a:ln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endParaRPr lang="en-GB" sz="7200" b="1" dirty="0">
              <a:ln w="6350">
                <a:noFill/>
              </a:ln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593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Workshop Huiselijk Geweld, Kindermishandeling </a:t>
            </a:r>
            <a:r>
              <a:rPr lang="nl-NL"/>
              <a:t>en Stalking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393700" y="2512551"/>
            <a:ext cx="8369300" cy="3372732"/>
          </a:xfrm>
        </p:spPr>
        <p:txBody>
          <a:bodyPr/>
          <a:lstStyle/>
          <a:p>
            <a:r>
              <a:rPr lang="nl-NL" dirty="0"/>
              <a:t>Werkwijze en aanpak Huiselijk Geweld, kindermishandeling </a:t>
            </a:r>
            <a:r>
              <a:rPr lang="nl-NL"/>
              <a:t>en stalking (Bert </a:t>
            </a:r>
            <a:r>
              <a:rPr lang="nl-NL" dirty="0"/>
              <a:t>van de Berg)</a:t>
            </a:r>
          </a:p>
          <a:p>
            <a:r>
              <a:rPr lang="nl-NL" dirty="0"/>
              <a:t>Een </a:t>
            </a:r>
            <a:r>
              <a:rPr lang="nl-NL" dirty="0" err="1"/>
              <a:t>stalkingszaak</a:t>
            </a:r>
            <a:r>
              <a:rPr lang="nl-NL" dirty="0"/>
              <a:t> van binnenuit bekeken (Astrid Paul)</a:t>
            </a:r>
          </a:p>
          <a:p>
            <a:r>
              <a:rPr lang="nl-NL" dirty="0"/>
              <a:t>Nieuwe Stalkingsaanpak Rotterdam-Rijnmond: (</a:t>
            </a:r>
            <a:r>
              <a:rPr lang="nl-NL" dirty="0" err="1"/>
              <a:t>Mascha</a:t>
            </a:r>
            <a:r>
              <a:rPr lang="nl-NL" dirty="0"/>
              <a:t> Kramer)</a:t>
            </a:r>
          </a:p>
          <a:p>
            <a:r>
              <a:rPr lang="nl-NL" dirty="0"/>
              <a:t>Een gezamenlijke uitdaging: beleid en ondersteuning</a:t>
            </a:r>
          </a:p>
          <a:p>
            <a:r>
              <a:rPr lang="nl-NL" dirty="0"/>
              <a:t>Afronding</a:t>
            </a:r>
          </a:p>
        </p:txBody>
      </p:sp>
    </p:spTree>
    <p:extLst>
      <p:ext uri="{BB962C8B-B14F-4D97-AF65-F5344CB8AC3E}">
        <p14:creationId xmlns:p14="http://schemas.microsoft.com/office/powerpoint/2010/main" val="466948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08676" y="315636"/>
            <a:ext cx="8229600" cy="1143000"/>
          </a:xfrm>
          <a:prstGeom prst="rect">
            <a:avLst/>
          </a:prstGeom>
          <a:noFill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8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l-NL" sz="4100" b="1" dirty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Stalking </a:t>
            </a:r>
            <a:r>
              <a:rPr lang="nl-NL" sz="4100" b="1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van binnenuit..</a:t>
            </a:r>
            <a:endParaRPr lang="nl-NL" sz="4100" b="1" dirty="0">
              <a:ln w="6350">
                <a:noFill/>
              </a:ln>
              <a:solidFill>
                <a:schemeClr val="bg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576847" y="3287383"/>
            <a:ext cx="317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bg1"/>
                </a:solidFill>
              </a:rPr>
              <a:t>Astrid Paul </a:t>
            </a:r>
          </a:p>
        </p:txBody>
      </p:sp>
    </p:spTree>
    <p:extLst>
      <p:ext uri="{BB962C8B-B14F-4D97-AF65-F5344CB8AC3E}">
        <p14:creationId xmlns:p14="http://schemas.microsoft.com/office/powerpoint/2010/main" val="112276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843"/>
            <a:ext cx="9144000" cy="5370576"/>
          </a:xfrm>
          <a:prstGeom prst="rect">
            <a:avLst/>
          </a:prstGeom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91774" y="494581"/>
            <a:ext cx="7372950" cy="1173192"/>
          </a:xfrm>
          <a:prstGeom prst="rect">
            <a:avLst/>
          </a:prstGeom>
          <a:noFill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8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l-NL" sz="3500" b="1" dirty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Stalking van buitenaf..</a:t>
            </a:r>
          </a:p>
        </p:txBody>
      </p:sp>
    </p:spTree>
    <p:extLst>
      <p:ext uri="{BB962C8B-B14F-4D97-AF65-F5344CB8AC3E}">
        <p14:creationId xmlns:p14="http://schemas.microsoft.com/office/powerpoint/2010/main" val="109931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-1" y="4948492"/>
            <a:ext cx="9144000" cy="1435055"/>
          </a:xfrm>
          <a:prstGeom prst="rect">
            <a:avLst/>
          </a:prstGeom>
        </p:spPr>
      </p:pic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91774" y="494581"/>
            <a:ext cx="7372950" cy="1173192"/>
          </a:xfrm>
          <a:prstGeom prst="rect">
            <a:avLst/>
          </a:prstGeom>
          <a:noFill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8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l-NL" sz="3500" b="1" dirty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Stalking </a:t>
            </a:r>
            <a:r>
              <a:rPr lang="nl-NL" sz="3500" b="1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van buitenaf..</a:t>
            </a:r>
            <a:endParaRPr lang="nl-NL" sz="3500" b="1" dirty="0">
              <a:ln w="6350">
                <a:noFill/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31960" y="966158"/>
            <a:ext cx="76200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Versnippering in aanpak door huidige structuur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 err="1">
                <a:solidFill>
                  <a:schemeClr val="accent1">
                    <a:lumMod val="90000"/>
                    <a:lumOff val="10000"/>
                  </a:schemeClr>
                </a:solidFill>
              </a:rPr>
              <a:t>Fasciliteren</a:t>
            </a: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 modus operandi stalker door huidig systeem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Lange duur problematiek mede in stand gehouden door huidige structuur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Gebrek aan kennis, (h)erkenning stalking en dynamiek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Primaire taak en werkwijze van organisaties die aan lat staan niet '</a:t>
            </a:r>
            <a:r>
              <a:rPr lang="nl-NL" dirty="0" err="1">
                <a:solidFill>
                  <a:schemeClr val="accent1">
                    <a:lumMod val="90000"/>
                    <a:lumOff val="10000"/>
                  </a:schemeClr>
                </a:solidFill>
              </a:rPr>
              <a:t>stalkingsgericht</a:t>
            </a: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'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Nieuwe professionals vegen schoon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Complexiteit en volharding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Samenhang ontbreekt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"Maatschappelijk geaccepteerde stalking"; de wolf in schaapskleren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Hoge drempel beschikbare trajecten t.b.v. alternatieve interventies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Falende trajecten; vastpakken en weer loslaten</a:t>
            </a:r>
          </a:p>
          <a:p>
            <a:pPr marL="285750" indent="-285750">
              <a:buFont typeface="Wingdings" charset="2"/>
              <a:buChar char="q"/>
            </a:pPr>
            <a:r>
              <a:rPr lang="nl-NL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Weerbarstige praktijk; over tot de orde van de dag</a:t>
            </a:r>
          </a:p>
          <a:p>
            <a:endParaRPr lang="nl-NL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6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-1" y="4948492"/>
            <a:ext cx="9144000" cy="1435055"/>
          </a:xfrm>
          <a:prstGeom prst="rect">
            <a:avLst/>
          </a:prstGeom>
        </p:spPr>
      </p:pic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-1" y="184030"/>
            <a:ext cx="7372950" cy="1173192"/>
          </a:xfrm>
          <a:prstGeom prst="rect">
            <a:avLst/>
          </a:prstGeom>
          <a:noFill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8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l-NL" sz="3500" b="1" dirty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Aanpak stalking regio Rijnmond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126522" y="770626"/>
            <a:ext cx="935103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600" b="1" dirty="0">
              <a:solidFill>
                <a:srgbClr val="C00000"/>
              </a:solidFill>
            </a:endParaRP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Onderscheidende aanpak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Intersectoraal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Multidisciplinair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Positie slachtoffer en betrokkenen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Gecoördineerde aanpak op basis van op stalking specifieke  Risicotaxatie  en Managementplan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 err="1">
                <a:solidFill>
                  <a:srgbClr val="C00000"/>
                </a:solidFill>
              </a:rPr>
              <a:t>Dreigingsmanagement</a:t>
            </a:r>
            <a:endParaRPr lang="nl-NL" sz="1600" b="1" dirty="0">
              <a:solidFill>
                <a:srgbClr val="C00000"/>
              </a:solidFill>
            </a:endParaRP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Trainingsprogramma en </a:t>
            </a:r>
            <a:r>
              <a:rPr lang="nl-NL" sz="1600" b="1" dirty="0" err="1">
                <a:solidFill>
                  <a:srgbClr val="C00000"/>
                </a:solidFill>
              </a:rPr>
              <a:t>awareness</a:t>
            </a:r>
            <a:endParaRPr lang="nl-NL" sz="1600" b="1" dirty="0">
              <a:solidFill>
                <a:srgbClr val="C00000"/>
              </a:solidFill>
            </a:endParaRP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Aandachtsfunctionarissen stalking: de juiste mensen op de juiste plaats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Complexe en hoog risico stalkingszaken: Casusregisseur  gepost Veiligheidshuis</a:t>
            </a:r>
          </a:p>
          <a:p>
            <a:endParaRPr lang="nl-NL" sz="1600" b="1" dirty="0">
              <a:solidFill>
                <a:srgbClr val="C00000"/>
              </a:solidFill>
            </a:endParaRPr>
          </a:p>
          <a:p>
            <a:r>
              <a:rPr lang="nl-NL" sz="1600" b="1" dirty="0">
                <a:solidFill>
                  <a:srgbClr val="C00000"/>
                </a:solidFill>
              </a:rPr>
              <a:t>Ambities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Status aanpak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Aansluiten en participatie ontwikkelingen (civiel en strafrecht)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Doorontwikkeling methodiek aanpak stalking</a:t>
            </a:r>
          </a:p>
          <a:p>
            <a:pPr marL="342900" indent="-342900">
              <a:buFont typeface="Wingdings" charset="2"/>
              <a:buChar char="Ø"/>
            </a:pPr>
            <a:r>
              <a:rPr lang="nl-NL" sz="1600" b="1" dirty="0">
                <a:solidFill>
                  <a:srgbClr val="C00000"/>
                </a:solidFill>
              </a:rPr>
              <a:t>Innoveren interventies en ondersteunende techniek</a:t>
            </a:r>
          </a:p>
        </p:txBody>
      </p:sp>
    </p:spTree>
    <p:extLst>
      <p:ext uri="{BB962C8B-B14F-4D97-AF65-F5344CB8AC3E}">
        <p14:creationId xmlns:p14="http://schemas.microsoft.com/office/powerpoint/2010/main" val="37205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94348"/>
            <a:ext cx="9143999" cy="3551646"/>
            <a:chOff x="0" y="3913434"/>
            <a:chExt cx="9143999" cy="1932560"/>
          </a:xfrm>
        </p:grpSpPr>
        <p:sp>
          <p:nvSpPr>
            <p:cNvPr id="4" name="Round Single Corner Rectangle 3"/>
            <p:cNvSpPr/>
            <p:nvPr userDrawn="1"/>
          </p:nvSpPr>
          <p:spPr>
            <a:xfrm>
              <a:off x="0" y="3913434"/>
              <a:ext cx="6778191" cy="1408008"/>
            </a:xfrm>
            <a:prstGeom prst="round1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 Single Corner Rectangle 4"/>
            <p:cNvSpPr/>
            <p:nvPr userDrawn="1"/>
          </p:nvSpPr>
          <p:spPr>
            <a:xfrm rot="10800000">
              <a:off x="3741119" y="5190304"/>
              <a:ext cx="5402880" cy="655690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3741120" y="5190304"/>
              <a:ext cx="3037072" cy="1311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853544" y="5383884"/>
            <a:ext cx="4942113" cy="338554"/>
          </a:xfrm>
          <a:prstGeom prst="rect">
            <a:avLst/>
          </a:prstGeom>
          <a:noFill/>
        </p:spPr>
        <p:txBody>
          <a:bodyPr wrap="square" rtlCol="0" anchor="ctr" anchorCtr="0">
            <a:normAutofit fontScale="92500"/>
          </a:bodyPr>
          <a:lstStyle/>
          <a:p>
            <a:r>
              <a:rPr lang="nl-NL" sz="1600" dirty="0">
                <a:solidFill>
                  <a:srgbClr val="FFFFFF"/>
                </a:solidFill>
              </a:rPr>
              <a:t>Meer informatie? Zie </a:t>
            </a:r>
            <a:r>
              <a:rPr lang="nl-NL" sz="1600" dirty="0" err="1">
                <a:solidFill>
                  <a:srgbClr val="FFFFFF"/>
                </a:solidFill>
              </a:rPr>
              <a:t>www.veiligheidshuisrotterdam.nl</a:t>
            </a:r>
            <a:endParaRPr lang="nl-NL" sz="1600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6825" y="2321731"/>
            <a:ext cx="600891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Bert van den Berg </a:t>
            </a:r>
          </a:p>
          <a:p>
            <a:r>
              <a:rPr lang="nl-NL" sz="2400" b="1" dirty="0">
                <a:solidFill>
                  <a:schemeClr val="bg1"/>
                </a:solidFill>
              </a:rPr>
              <a:t>Procesregisseur Huiselijk Geweld</a:t>
            </a:r>
          </a:p>
          <a:p>
            <a:r>
              <a:rPr lang="nl-NL" sz="2400" dirty="0">
                <a:hlinkClick r:id="rId2"/>
              </a:rPr>
              <a:t>ht.vandenberg@rotterdam.nl</a:t>
            </a:r>
            <a:endParaRPr lang="nl-NL" sz="2400" dirty="0"/>
          </a:p>
          <a:p>
            <a:r>
              <a:rPr lang="nl-NL" sz="2400" b="1" dirty="0" err="1">
                <a:solidFill>
                  <a:schemeClr val="bg1"/>
                </a:solidFill>
              </a:rPr>
              <a:t>Mascha</a:t>
            </a:r>
            <a:r>
              <a:rPr lang="nl-NL" sz="2400" b="1" dirty="0">
                <a:solidFill>
                  <a:schemeClr val="bg1"/>
                </a:solidFill>
              </a:rPr>
              <a:t> Kramer</a:t>
            </a:r>
          </a:p>
          <a:p>
            <a:r>
              <a:rPr lang="nl-NL" sz="2400" b="1" dirty="0">
                <a:solidFill>
                  <a:schemeClr val="bg1"/>
                </a:solidFill>
              </a:rPr>
              <a:t>Specialist Stalking </a:t>
            </a:r>
          </a:p>
          <a:p>
            <a:r>
              <a:rPr lang="nl-NL" sz="2400" b="1" dirty="0">
                <a:solidFill>
                  <a:schemeClr val="bg1"/>
                </a:solidFill>
                <a:hlinkClick r:id="rId3"/>
              </a:rPr>
              <a:t>m.kramer@rotterdam.nl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08472" y="-1107855"/>
            <a:ext cx="8229600" cy="1828800"/>
          </a:xfrm>
          <a:prstGeom prst="rect">
            <a:avLst/>
          </a:prstGeom>
          <a:noFill/>
        </p:spPr>
        <p:txBody>
          <a:bodyPr lIns="45720" tIns="0" rIns="45720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8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l-NL" sz="4000" b="1" cap="all" dirty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rPr>
              <a:t>Dank en Samenwerking</a:t>
            </a:r>
          </a:p>
        </p:txBody>
      </p:sp>
    </p:spTree>
    <p:extLst/>
  </p:cSld>
  <p:clrMapOvr>
    <a:masterClrMapping/>
  </p:clrMapOvr>
</p:sld>
</file>

<file path=ppt/theme/theme1.xml><?xml version="1.0" encoding="utf-8"?>
<a:theme xmlns:a="http://schemas.openxmlformats.org/drawingml/2006/main" name="vhhr_presentatie_template">
  <a:themeElements>
    <a:clrScheme name="Veiligheidshuis 1">
      <a:dk1>
        <a:sysClr val="windowText" lastClr="000000"/>
      </a:dk1>
      <a:lt1>
        <a:sysClr val="window" lastClr="FFFFFF"/>
      </a:lt1>
      <a:dk2>
        <a:srgbClr val="1A304B"/>
      </a:dk2>
      <a:lt2>
        <a:srgbClr val="EEECE1"/>
      </a:lt2>
      <a:accent1>
        <a:srgbClr val="121F31"/>
      </a:accent1>
      <a:accent2>
        <a:srgbClr val="5B1D47"/>
      </a:accent2>
      <a:accent3>
        <a:srgbClr val="96C336"/>
      </a:accent3>
      <a:accent4>
        <a:srgbClr val="2D584D"/>
      </a:accent4>
      <a:accent5>
        <a:srgbClr val="2584AA"/>
      </a:accent5>
      <a:accent6>
        <a:srgbClr val="8F1A23"/>
      </a:accent6>
      <a:hlink>
        <a:srgbClr val="96C336"/>
      </a:hlink>
      <a:folHlink>
        <a:srgbClr val="121F3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vhhr_presentatie_template.potx</Template>
  <TotalTime>23486</TotalTime>
  <Words>277</Words>
  <Application>Microsoft Office PowerPoint</Application>
  <PresentationFormat>Diavoorstelling (4:3)</PresentationFormat>
  <Paragraphs>57</Paragraphs>
  <Slides>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Wingdings</vt:lpstr>
      <vt:lpstr>vhhr_presentatie_template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Spierenburg-Zaagman</dc:creator>
  <cp:lastModifiedBy>anniek rodenburg</cp:lastModifiedBy>
  <cp:revision>964</cp:revision>
  <dcterms:created xsi:type="dcterms:W3CDTF">2015-12-03T15:41:58Z</dcterms:created>
  <dcterms:modified xsi:type="dcterms:W3CDTF">2017-11-09T14:42:21Z</dcterms:modified>
</cp:coreProperties>
</file>